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 id="262" r:id="rId8"/>
    <p:sldId id="263" r:id="rId9"/>
    <p:sldId id="264" r:id="rId10"/>
    <p:sldId id="269" r:id="rId11"/>
    <p:sldId id="270" r:id="rId12"/>
    <p:sldId id="271" r:id="rId13"/>
    <p:sldId id="272" r:id="rId14"/>
    <p:sldId id="273" r:id="rId15"/>
    <p:sldId id="274" r:id="rId16"/>
    <p:sldId id="275" r:id="rId17"/>
    <p:sldId id="277" r:id="rId18"/>
    <p:sldId id="276" r:id="rId19"/>
    <p:sldId id="278" r:id="rId20"/>
    <p:sldId id="279" r:id="rId21"/>
    <p:sldId id="280" r:id="rId22"/>
    <p:sldId id="265" r:id="rId23"/>
    <p:sldId id="267" r:id="rId24"/>
    <p:sldId id="26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9/17/2019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hyperlink" Target="https://microservices.io/patterns/service-registry.html"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searchnetworking.techtarget.com/definition/network" TargetMode="External"/><Relationship Id="rId2" Type="http://schemas.openxmlformats.org/officeDocument/2006/relationships/hyperlink" Target="https://searchnetworking.techtarget.com/definition/protocol"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hatis.techtarget.com/definition/API-gateway-application-programming-interface-gateway" TargetMode="External"/><Relationship Id="rId2" Type="http://schemas.openxmlformats.org/officeDocument/2006/relationships/hyperlink" Target="https://searchmicroservices.techtarget.com/definition/application-program-interface-API" TargetMode="Externa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hyperlink" Target="https://searchmicroservices.techtarget.com/definition/microservices" TargetMode="External"/><Relationship Id="rId2" Type="http://schemas.openxmlformats.org/officeDocument/2006/relationships/hyperlink" Target="https://searchmicroservices.techtarget.com/definition/application-program-interface-API"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CNCF</a:t>
            </a:r>
            <a:endParaRPr lang="en-US" dirty="0"/>
          </a:p>
        </p:txBody>
      </p:sp>
      <p:sp>
        <p:nvSpPr>
          <p:cNvPr id="3" name="Subtitle 2"/>
          <p:cNvSpPr>
            <a:spLocks noGrp="1"/>
          </p:cNvSpPr>
          <p:nvPr>
            <p:ph type="subTitle" idx="1"/>
          </p:nvPr>
        </p:nvSpPr>
        <p:spPr/>
        <p:txBody>
          <a:bodyPr/>
          <a:lstStyle/>
          <a:p>
            <a:r>
              <a:rPr lang="en-US" sz="2800" dirty="0"/>
              <a:t>Cloud Native Computing Foundation</a:t>
            </a:r>
          </a:p>
          <a:p>
            <a:endParaRPr lang="en-US" dirty="0"/>
          </a:p>
        </p:txBody>
      </p:sp>
    </p:spTree>
    <p:extLst>
      <p:ext uri="{BB962C8B-B14F-4D97-AF65-F5344CB8AC3E}">
        <p14:creationId xmlns:p14="http://schemas.microsoft.com/office/powerpoint/2010/main" val="2544877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917307"/>
          </a:xfrm>
        </p:spPr>
        <p:txBody>
          <a:bodyPr/>
          <a:lstStyle/>
          <a:p>
            <a:r>
              <a:rPr lang="en-US" dirty="0"/>
              <a:t>coordination &amp; service </a:t>
            </a:r>
            <a:r>
              <a:rPr lang="en-US" dirty="0" smtClean="0"/>
              <a:t>discovery:</a:t>
            </a:r>
            <a:endParaRPr lang="en-US" dirty="0"/>
          </a:p>
        </p:txBody>
      </p:sp>
      <p:sp>
        <p:nvSpPr>
          <p:cNvPr id="3" name="Content Placeholder 2"/>
          <p:cNvSpPr>
            <a:spLocks noGrp="1"/>
          </p:cNvSpPr>
          <p:nvPr>
            <p:ph idx="1"/>
          </p:nvPr>
        </p:nvSpPr>
        <p:spPr>
          <a:xfrm>
            <a:off x="2589212" y="1541417"/>
            <a:ext cx="5104811" cy="5172891"/>
          </a:xfrm>
        </p:spPr>
        <p:txBody>
          <a:bodyPr>
            <a:normAutofit/>
          </a:bodyPr>
          <a:lstStyle/>
          <a:p>
            <a:pPr fontAlgn="base"/>
            <a:r>
              <a:rPr lang="en-US" b="1" dirty="0"/>
              <a:t>Why Use Service Discovery?</a:t>
            </a:r>
          </a:p>
          <a:p>
            <a:pPr fontAlgn="base"/>
            <a:r>
              <a:rPr lang="en-US" dirty="0" smtClean="0"/>
              <a:t> </a:t>
            </a:r>
            <a:r>
              <a:rPr lang="en-US" dirty="0"/>
              <a:t>imagine that you are writing some code that invokes a service that has a </a:t>
            </a:r>
            <a:r>
              <a:rPr lang="en-US" b="1" dirty="0"/>
              <a:t>REST </a:t>
            </a:r>
            <a:r>
              <a:rPr lang="en-US" b="1" dirty="0" smtClean="0"/>
              <a:t>API</a:t>
            </a:r>
            <a:r>
              <a:rPr lang="en-US" dirty="0" smtClean="0"/>
              <a:t>. </a:t>
            </a:r>
            <a:r>
              <a:rPr lang="en-US" dirty="0"/>
              <a:t>In order to make a request, your code needs to know the network location (IP address and port) of a service instance. In a traditional application running </a:t>
            </a:r>
            <a:r>
              <a:rPr lang="en-US" b="1" dirty="0"/>
              <a:t>on physical hardware</a:t>
            </a:r>
            <a:r>
              <a:rPr lang="en-US" dirty="0"/>
              <a:t>, the network locations of service instances are relatively static. </a:t>
            </a:r>
            <a:r>
              <a:rPr lang="en-US" u="sng" dirty="0" smtClean="0"/>
              <a:t>your </a:t>
            </a:r>
            <a:r>
              <a:rPr lang="en-US" u="sng" dirty="0"/>
              <a:t>code can read the network locations from a</a:t>
            </a:r>
            <a:r>
              <a:rPr lang="en-US" dirty="0"/>
              <a:t> </a:t>
            </a:r>
            <a:r>
              <a:rPr lang="en-US" b="1" dirty="0"/>
              <a:t>configuration file </a:t>
            </a:r>
            <a:r>
              <a:rPr lang="en-US" dirty="0"/>
              <a:t>that is occasionally updated.</a:t>
            </a:r>
          </a:p>
          <a:p>
            <a:pPr fontAlgn="base"/>
            <a:r>
              <a:rPr lang="en-US" dirty="0"/>
              <a:t>In a modern, cloud‑based </a:t>
            </a:r>
            <a:r>
              <a:rPr lang="en-US" dirty="0" err="1"/>
              <a:t>microservices</a:t>
            </a:r>
            <a:r>
              <a:rPr lang="en-US" dirty="0"/>
              <a:t> application, however, this is a much more difficult problem to solve as shown in the following diagram.</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16091" y="1397726"/>
            <a:ext cx="3933722" cy="5316583"/>
          </a:xfrm>
          <a:prstGeom prst="rect">
            <a:avLst/>
          </a:prstGeom>
        </p:spPr>
      </p:pic>
      <p:sp>
        <p:nvSpPr>
          <p:cNvPr id="5" name="TextBox 4"/>
          <p:cNvSpPr txBox="1"/>
          <p:nvPr/>
        </p:nvSpPr>
        <p:spPr>
          <a:xfrm>
            <a:off x="0" y="718457"/>
            <a:ext cx="1619794" cy="523220"/>
          </a:xfrm>
          <a:prstGeom prst="rect">
            <a:avLst/>
          </a:prstGeom>
          <a:noFill/>
        </p:spPr>
        <p:txBody>
          <a:bodyPr wrap="square" rtlCol="0">
            <a:spAutoFit/>
          </a:bodyPr>
          <a:lstStyle/>
          <a:p>
            <a:r>
              <a:rPr lang="en-US" sz="1400" dirty="0"/>
              <a:t>orchestration &amp; management</a:t>
            </a:r>
          </a:p>
        </p:txBody>
      </p:sp>
    </p:spTree>
    <p:extLst>
      <p:ext uri="{BB962C8B-B14F-4D97-AF65-F5344CB8AC3E}">
        <p14:creationId xmlns:p14="http://schemas.microsoft.com/office/powerpoint/2010/main" val="2980021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693715" y="566057"/>
            <a:ext cx="8915400" cy="3777622"/>
          </a:xfrm>
        </p:spPr>
        <p:txBody>
          <a:bodyPr/>
          <a:lstStyle/>
          <a:p>
            <a:r>
              <a:rPr lang="en-US" dirty="0"/>
              <a:t>In a </a:t>
            </a:r>
            <a:r>
              <a:rPr lang="en-US" dirty="0" err="1"/>
              <a:t>microservices</a:t>
            </a:r>
            <a:r>
              <a:rPr lang="en-US" dirty="0"/>
              <a:t> application, the set of running service instances changes dynamically. Instances have dynamically assigned network locations. Consequently, in order for a client to make a request to a service it must use a service‑discovery mechanism</a:t>
            </a:r>
            <a:r>
              <a:rPr lang="en-US" dirty="0" smtClean="0"/>
              <a:t>.</a:t>
            </a:r>
          </a:p>
          <a:p>
            <a:endParaRPr lang="en-US" dirty="0"/>
          </a:p>
          <a:p>
            <a:r>
              <a:rPr lang="en-US" dirty="0"/>
              <a:t>A key part of service discovery is the </a:t>
            </a:r>
            <a:r>
              <a:rPr lang="en-US" dirty="0">
                <a:hlinkClick r:id="rId2"/>
              </a:rPr>
              <a:t>service registry</a:t>
            </a:r>
            <a:r>
              <a:rPr lang="en-US" dirty="0"/>
              <a:t>. The service registry is a database of available service </a:t>
            </a:r>
            <a:r>
              <a:rPr lang="en-US" dirty="0" smtClean="0"/>
              <a:t>instances</a:t>
            </a:r>
          </a:p>
          <a:p>
            <a:endParaRPr lang="en-US" dirty="0"/>
          </a:p>
          <a:p>
            <a:r>
              <a:rPr lang="en-US" dirty="0"/>
              <a:t>There are two main service‑discovery patterns: client-side discovery and service-side discovery</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3715" y="4343679"/>
            <a:ext cx="2428875" cy="188595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5602" y="3943629"/>
            <a:ext cx="2000250" cy="2286000"/>
          </a:xfrm>
          <a:prstGeom prst="rect">
            <a:avLst/>
          </a:prstGeom>
        </p:spPr>
      </p:pic>
      <p:sp>
        <p:nvSpPr>
          <p:cNvPr id="6" name="TextBox 5"/>
          <p:cNvSpPr txBox="1"/>
          <p:nvPr/>
        </p:nvSpPr>
        <p:spPr>
          <a:xfrm>
            <a:off x="-91440" y="718457"/>
            <a:ext cx="1711234" cy="523220"/>
          </a:xfrm>
          <a:prstGeom prst="rect">
            <a:avLst/>
          </a:prstGeom>
          <a:noFill/>
        </p:spPr>
        <p:txBody>
          <a:bodyPr wrap="square" rtlCol="0">
            <a:spAutoFit/>
          </a:bodyPr>
          <a:lstStyle/>
          <a:p>
            <a:r>
              <a:rPr lang="en-US" sz="1400" dirty="0"/>
              <a:t>coordination &amp; service discovery</a:t>
            </a:r>
          </a:p>
        </p:txBody>
      </p:sp>
    </p:spTree>
    <p:extLst>
      <p:ext uri="{BB962C8B-B14F-4D97-AF65-F5344CB8AC3E}">
        <p14:creationId xmlns:p14="http://schemas.microsoft.com/office/powerpoint/2010/main" val="3968368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6526" y="1920239"/>
            <a:ext cx="4108357" cy="387966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0537" y="1920240"/>
            <a:ext cx="6100354" cy="3879669"/>
          </a:xfrm>
          <a:prstGeom prst="rect">
            <a:avLst/>
          </a:prstGeom>
        </p:spPr>
      </p:pic>
      <p:sp>
        <p:nvSpPr>
          <p:cNvPr id="7" name="TextBox 6"/>
          <p:cNvSpPr txBox="1"/>
          <p:nvPr/>
        </p:nvSpPr>
        <p:spPr>
          <a:xfrm>
            <a:off x="1626526" y="378823"/>
            <a:ext cx="10221068" cy="646331"/>
          </a:xfrm>
          <a:prstGeom prst="rect">
            <a:avLst/>
          </a:prstGeom>
          <a:noFill/>
        </p:spPr>
        <p:txBody>
          <a:bodyPr wrap="none" rtlCol="0">
            <a:spAutoFit/>
          </a:bodyPr>
          <a:lstStyle/>
          <a:p>
            <a:r>
              <a:rPr lang="en-US" sz="3600" dirty="0">
                <a:solidFill>
                  <a:schemeClr val="tx1">
                    <a:lumMod val="85000"/>
                    <a:lumOff val="15000"/>
                  </a:schemeClr>
                </a:solidFill>
                <a:latin typeface="+mj-lt"/>
                <a:ea typeface="+mj-ea"/>
                <a:cs typeface="+mj-cs"/>
              </a:rPr>
              <a:t>Client-side and server-side Discovery Pattern:</a:t>
            </a:r>
            <a:endParaRPr lang="en-US" sz="3600" dirty="0">
              <a:solidFill>
                <a:schemeClr val="tx1">
                  <a:lumMod val="85000"/>
                  <a:lumOff val="15000"/>
                </a:schemeClr>
              </a:solidFill>
              <a:latin typeface="+mj-lt"/>
              <a:ea typeface="+mj-ea"/>
              <a:cs typeface="+mj-cs"/>
            </a:endParaRPr>
          </a:p>
        </p:txBody>
      </p:sp>
      <p:sp>
        <p:nvSpPr>
          <p:cNvPr id="8" name="TextBox 7"/>
          <p:cNvSpPr txBox="1"/>
          <p:nvPr/>
        </p:nvSpPr>
        <p:spPr>
          <a:xfrm>
            <a:off x="-91440" y="718457"/>
            <a:ext cx="1711234" cy="523220"/>
          </a:xfrm>
          <a:prstGeom prst="rect">
            <a:avLst/>
          </a:prstGeom>
          <a:noFill/>
        </p:spPr>
        <p:txBody>
          <a:bodyPr wrap="square" rtlCol="0">
            <a:spAutoFit/>
          </a:bodyPr>
          <a:lstStyle/>
          <a:p>
            <a:r>
              <a:rPr lang="en-US" sz="1400" dirty="0"/>
              <a:t>coordination &amp; service discovery</a:t>
            </a:r>
          </a:p>
        </p:txBody>
      </p:sp>
    </p:spTree>
    <p:extLst>
      <p:ext uri="{BB962C8B-B14F-4D97-AF65-F5344CB8AC3E}">
        <p14:creationId xmlns:p14="http://schemas.microsoft.com/office/powerpoint/2010/main" val="41970497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05978"/>
            <a:ext cx="8911687" cy="1280890"/>
          </a:xfrm>
        </p:spPr>
        <p:txBody>
          <a:bodyPr/>
          <a:lstStyle/>
          <a:p>
            <a:r>
              <a:rPr lang="en-US" dirty="0"/>
              <a:t>remote procedure </a:t>
            </a:r>
            <a:r>
              <a:rPr lang="en-US" dirty="0" smtClean="0"/>
              <a:t>call:</a:t>
            </a:r>
            <a:endParaRPr lang="en-US" dirty="0"/>
          </a:p>
        </p:txBody>
      </p:sp>
      <p:sp>
        <p:nvSpPr>
          <p:cNvPr id="3" name="Content Placeholder 2"/>
          <p:cNvSpPr>
            <a:spLocks noGrp="1"/>
          </p:cNvSpPr>
          <p:nvPr>
            <p:ph idx="1"/>
          </p:nvPr>
        </p:nvSpPr>
        <p:spPr>
          <a:xfrm>
            <a:off x="2589212" y="1506582"/>
            <a:ext cx="8915400" cy="1733007"/>
          </a:xfrm>
        </p:spPr>
        <p:txBody>
          <a:bodyPr/>
          <a:lstStyle/>
          <a:p>
            <a:r>
              <a:rPr lang="en-US" dirty="0"/>
              <a:t>Remote Procedure Call (RPC) is a </a:t>
            </a:r>
            <a:r>
              <a:rPr lang="en-US" u="sng" dirty="0">
                <a:hlinkClick r:id="rId2"/>
              </a:rPr>
              <a:t>protocol</a:t>
            </a:r>
            <a:r>
              <a:rPr lang="en-US" dirty="0"/>
              <a:t> that one program can use to request a service from a program located in another computer on a </a:t>
            </a:r>
            <a:r>
              <a:rPr lang="en-US" u="sng" dirty="0">
                <a:hlinkClick r:id="rId3"/>
              </a:rPr>
              <a:t>network</a:t>
            </a:r>
            <a:r>
              <a:rPr lang="en-US" dirty="0"/>
              <a:t> without having to understand the network's details. A procedure call is also sometimes known as a function call or a subroutine call.</a:t>
            </a:r>
            <a:endParaRPr lang="en-US" dirty="0"/>
          </a:p>
        </p:txBody>
      </p:sp>
      <p:sp>
        <p:nvSpPr>
          <p:cNvPr id="4" name="Rectangle 3"/>
          <p:cNvSpPr/>
          <p:nvPr/>
        </p:nvSpPr>
        <p:spPr>
          <a:xfrm>
            <a:off x="-94169" y="723203"/>
            <a:ext cx="1740089" cy="523220"/>
          </a:xfrm>
          <a:prstGeom prst="rect">
            <a:avLst/>
          </a:prstGeom>
        </p:spPr>
        <p:txBody>
          <a:bodyPr wrap="square">
            <a:spAutoFit/>
          </a:bodyPr>
          <a:lstStyle/>
          <a:p>
            <a:r>
              <a:rPr lang="en-US" sz="1400" dirty="0"/>
              <a:t>orchestration &amp; management</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9212" y="3861843"/>
            <a:ext cx="3305175" cy="1381125"/>
          </a:xfrm>
          <a:prstGeom prst="rect">
            <a:avLst/>
          </a:prstGeom>
        </p:spPr>
      </p:pic>
    </p:spTree>
    <p:extLst>
      <p:ext uri="{BB962C8B-B14F-4D97-AF65-F5344CB8AC3E}">
        <p14:creationId xmlns:p14="http://schemas.microsoft.com/office/powerpoint/2010/main" val="27084047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454293"/>
            <a:ext cx="8911687" cy="1280890"/>
          </a:xfrm>
        </p:spPr>
        <p:txBody>
          <a:bodyPr/>
          <a:lstStyle/>
          <a:p>
            <a:r>
              <a:rPr lang="en-US" dirty="0" smtClean="0"/>
              <a:t>Service proxy:</a:t>
            </a:r>
            <a:endParaRPr lang="en-US" dirty="0"/>
          </a:p>
        </p:txBody>
      </p:sp>
      <p:sp>
        <p:nvSpPr>
          <p:cNvPr id="3" name="Content Placeholder 2"/>
          <p:cNvSpPr>
            <a:spLocks noGrp="1"/>
          </p:cNvSpPr>
          <p:nvPr>
            <p:ph idx="1"/>
          </p:nvPr>
        </p:nvSpPr>
        <p:spPr>
          <a:xfrm>
            <a:off x="2589212" y="1637211"/>
            <a:ext cx="8915400" cy="2660469"/>
          </a:xfrm>
        </p:spPr>
        <p:txBody>
          <a:bodyPr/>
          <a:lstStyle/>
          <a:p>
            <a:r>
              <a:rPr lang="en-US" b="1" cap="all" dirty="0" smtClean="0"/>
              <a:t>FEATURES:</a:t>
            </a:r>
          </a:p>
          <a:p>
            <a:r>
              <a:rPr lang="en-US" b="1" cap="all" dirty="0"/>
              <a:t>OUT OF PROCESS </a:t>
            </a:r>
            <a:r>
              <a:rPr lang="en-US" b="1" cap="all" dirty="0" smtClean="0"/>
              <a:t>ARCHITECTURE</a:t>
            </a:r>
          </a:p>
          <a:p>
            <a:r>
              <a:rPr lang="en-US" b="1" cap="all" dirty="0"/>
              <a:t>HTTP/2 AND GRPC </a:t>
            </a:r>
            <a:r>
              <a:rPr lang="en-US" b="1" cap="all" dirty="0" smtClean="0"/>
              <a:t>SUPPORT</a:t>
            </a:r>
          </a:p>
          <a:p>
            <a:r>
              <a:rPr lang="en-US" b="1" cap="all" dirty="0"/>
              <a:t>ADVANCED LOAD </a:t>
            </a:r>
            <a:r>
              <a:rPr lang="en-US" b="1" cap="all" dirty="0" smtClean="0"/>
              <a:t>BALANCING</a:t>
            </a:r>
          </a:p>
          <a:p>
            <a:r>
              <a:rPr lang="en-US" b="1" cap="all" dirty="0"/>
              <a:t>APIS FOR CONFIGURATION </a:t>
            </a:r>
            <a:r>
              <a:rPr lang="en-US" b="1" cap="all" dirty="0" smtClean="0"/>
              <a:t>MANAGEMENT</a:t>
            </a:r>
          </a:p>
          <a:p>
            <a:r>
              <a:rPr lang="en-US" b="1" cap="all" dirty="0"/>
              <a:t>OBSERVABILITY</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9212" y="4861473"/>
            <a:ext cx="3695700" cy="1238250"/>
          </a:xfrm>
          <a:prstGeom prst="rect">
            <a:avLst/>
          </a:prstGeom>
        </p:spPr>
      </p:pic>
      <p:sp>
        <p:nvSpPr>
          <p:cNvPr id="6" name="TextBox 5"/>
          <p:cNvSpPr txBox="1"/>
          <p:nvPr/>
        </p:nvSpPr>
        <p:spPr>
          <a:xfrm>
            <a:off x="0" y="718457"/>
            <a:ext cx="1619794" cy="523220"/>
          </a:xfrm>
          <a:prstGeom prst="rect">
            <a:avLst/>
          </a:prstGeom>
          <a:noFill/>
        </p:spPr>
        <p:txBody>
          <a:bodyPr wrap="square" rtlCol="0">
            <a:spAutoFit/>
          </a:bodyPr>
          <a:lstStyle/>
          <a:p>
            <a:r>
              <a:rPr lang="en-US" sz="1400" dirty="0"/>
              <a:t>orchestration &amp; management</a:t>
            </a:r>
          </a:p>
        </p:txBody>
      </p:sp>
    </p:spTree>
    <p:extLst>
      <p:ext uri="{BB962C8B-B14F-4D97-AF65-F5344CB8AC3E}">
        <p14:creationId xmlns:p14="http://schemas.microsoft.com/office/powerpoint/2010/main" val="1295547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441230"/>
            <a:ext cx="8911687" cy="799741"/>
          </a:xfrm>
        </p:spPr>
        <p:txBody>
          <a:bodyPr>
            <a:normAutofit fontScale="90000"/>
          </a:bodyPr>
          <a:lstStyle/>
          <a:p>
            <a:r>
              <a:rPr lang="en-US" b="1" dirty="0"/>
              <a:t>service </a:t>
            </a:r>
            <a:r>
              <a:rPr lang="en-US" b="1" dirty="0" smtClean="0"/>
              <a:t>mesh:</a:t>
            </a:r>
            <a:r>
              <a:rPr lang="en-US" b="1" dirty="0"/>
              <a:t/>
            </a:r>
            <a:br>
              <a:rPr lang="en-US" b="1" dirty="0"/>
            </a:br>
            <a:endParaRPr lang="en-US" dirty="0"/>
          </a:p>
        </p:txBody>
      </p:sp>
      <p:sp>
        <p:nvSpPr>
          <p:cNvPr id="3" name="Content Placeholder 2"/>
          <p:cNvSpPr>
            <a:spLocks noGrp="1"/>
          </p:cNvSpPr>
          <p:nvPr>
            <p:ph idx="1"/>
          </p:nvPr>
        </p:nvSpPr>
        <p:spPr>
          <a:xfrm>
            <a:off x="2589212" y="1149531"/>
            <a:ext cx="8915400" cy="4761691"/>
          </a:xfrm>
        </p:spPr>
        <p:txBody>
          <a:bodyPr/>
          <a:lstStyle/>
          <a:p>
            <a:r>
              <a:rPr lang="en-US" dirty="0"/>
              <a:t>A service mesh is a </a:t>
            </a:r>
            <a:r>
              <a:rPr lang="en-US" b="1" dirty="0"/>
              <a:t>dedicated infrastructure layer</a:t>
            </a:r>
            <a:r>
              <a:rPr lang="en-US" dirty="0"/>
              <a:t> that </a:t>
            </a:r>
            <a:r>
              <a:rPr lang="en-US" u="sng" dirty="0"/>
              <a:t>controls service-to-service communication over a network</a:t>
            </a:r>
            <a:r>
              <a:rPr lang="en-US" dirty="0"/>
              <a:t>. It provides a method in which separate parts of an application can communicate with each other. </a:t>
            </a:r>
            <a:endParaRPr lang="en-US" dirty="0" smtClean="0"/>
          </a:p>
          <a:p>
            <a:r>
              <a:rPr lang="en-US" dirty="0"/>
              <a:t>Common features provided by a service mesh include service </a:t>
            </a:r>
            <a:r>
              <a:rPr lang="en-US" b="1" dirty="0"/>
              <a:t>discovery, load balancing, </a:t>
            </a:r>
            <a:r>
              <a:rPr lang="en-US" b="1" dirty="0" smtClean="0"/>
              <a:t>encryption </a:t>
            </a:r>
            <a:r>
              <a:rPr lang="en-US" dirty="0" smtClean="0"/>
              <a:t>and </a:t>
            </a:r>
            <a:r>
              <a:rPr lang="en-US" b="1" dirty="0"/>
              <a:t>failure recovery</a:t>
            </a:r>
            <a:r>
              <a:rPr lang="en-US" dirty="0"/>
              <a:t>. </a:t>
            </a:r>
            <a:r>
              <a:rPr lang="en-US" b="1" dirty="0"/>
              <a:t>High availability</a:t>
            </a:r>
            <a:r>
              <a:rPr lang="en-US" dirty="0"/>
              <a:t> is also common through utilizing software controlled by </a:t>
            </a:r>
            <a:r>
              <a:rPr lang="en-US" u="sng" dirty="0">
                <a:hlinkClick r:id="rId2"/>
              </a:rPr>
              <a:t>APIs</a:t>
            </a:r>
            <a:r>
              <a:rPr lang="en-US" dirty="0"/>
              <a:t> rather than utilizing hardware. Service meshes can make service-to-service communication fast, reliable and secure</a:t>
            </a:r>
            <a:r>
              <a:rPr lang="en-US" dirty="0" smtClean="0"/>
              <a:t>.</a:t>
            </a:r>
          </a:p>
          <a:p>
            <a:endParaRPr lang="en-US" dirty="0"/>
          </a:p>
          <a:p>
            <a:r>
              <a:rPr lang="en-US" dirty="0"/>
              <a:t>An organization may choose to utilize an </a:t>
            </a:r>
            <a:r>
              <a:rPr lang="en-US" u="sng" dirty="0">
                <a:hlinkClick r:id="rId3"/>
              </a:rPr>
              <a:t>API gateway</a:t>
            </a:r>
            <a:r>
              <a:rPr lang="en-US" dirty="0"/>
              <a:t>, which handles protocol transactions, over a service mesh</a:t>
            </a:r>
            <a:r>
              <a:rPr lang="en-US" dirty="0" smtClean="0"/>
              <a:t>.</a:t>
            </a:r>
          </a:p>
          <a:p>
            <a:endParaRPr lang="en-US" dirty="0"/>
          </a:p>
          <a:p>
            <a:r>
              <a:rPr lang="en-US" dirty="0"/>
              <a:t>A service mesh architecture uses a </a:t>
            </a:r>
            <a:r>
              <a:rPr lang="en-US" b="1" dirty="0"/>
              <a:t>proxy instance</a:t>
            </a:r>
            <a:endParaRPr lang="en-US" b="1" dirty="0" smtClean="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16192" y="5733913"/>
            <a:ext cx="4657725" cy="981075"/>
          </a:xfrm>
          <a:prstGeom prst="rect">
            <a:avLst/>
          </a:prstGeom>
        </p:spPr>
      </p:pic>
      <p:sp>
        <p:nvSpPr>
          <p:cNvPr id="5" name="Rectangle 4"/>
          <p:cNvSpPr/>
          <p:nvPr/>
        </p:nvSpPr>
        <p:spPr>
          <a:xfrm>
            <a:off x="-94169" y="723203"/>
            <a:ext cx="1740089" cy="523220"/>
          </a:xfrm>
          <a:prstGeom prst="rect">
            <a:avLst/>
          </a:prstGeom>
        </p:spPr>
        <p:txBody>
          <a:bodyPr wrap="square">
            <a:spAutoFit/>
          </a:bodyPr>
          <a:lstStyle/>
          <a:p>
            <a:r>
              <a:rPr lang="en-US" sz="1400" dirty="0"/>
              <a:t>orchestration &amp; management</a:t>
            </a:r>
          </a:p>
        </p:txBody>
      </p:sp>
    </p:spTree>
    <p:extLst>
      <p:ext uri="{BB962C8B-B14F-4D97-AF65-F5344CB8AC3E}">
        <p14:creationId xmlns:p14="http://schemas.microsoft.com/office/powerpoint/2010/main" val="805960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878119"/>
          </a:xfrm>
        </p:spPr>
        <p:txBody>
          <a:bodyPr/>
          <a:lstStyle/>
          <a:p>
            <a:r>
              <a:rPr lang="en-US" dirty="0" err="1"/>
              <a:t>api</a:t>
            </a:r>
            <a:r>
              <a:rPr lang="en-US" dirty="0"/>
              <a:t> </a:t>
            </a:r>
            <a:r>
              <a:rPr lang="en-US" dirty="0" smtClean="0"/>
              <a:t>gateway:</a:t>
            </a:r>
            <a:endParaRPr lang="en-US" dirty="0"/>
          </a:p>
        </p:txBody>
      </p:sp>
      <p:sp>
        <p:nvSpPr>
          <p:cNvPr id="3" name="Content Placeholder 2"/>
          <p:cNvSpPr>
            <a:spLocks noGrp="1"/>
          </p:cNvSpPr>
          <p:nvPr>
            <p:ph idx="1"/>
          </p:nvPr>
        </p:nvSpPr>
        <p:spPr>
          <a:xfrm>
            <a:off x="2589212" y="1715589"/>
            <a:ext cx="8915400" cy="3777622"/>
          </a:xfrm>
        </p:spPr>
        <p:txBody>
          <a:bodyPr/>
          <a:lstStyle/>
          <a:p>
            <a:r>
              <a:rPr lang="en-US" dirty="0"/>
              <a:t>An API gateway is programming that sits in front of an application programming interface (</a:t>
            </a:r>
            <a:r>
              <a:rPr lang="en-US" u="sng" dirty="0">
                <a:hlinkClick r:id="rId2"/>
              </a:rPr>
              <a:t>API</a:t>
            </a:r>
            <a:r>
              <a:rPr lang="en-US" dirty="0"/>
              <a:t>) and acts as a single point of entry for a defined group of </a:t>
            </a:r>
            <a:r>
              <a:rPr lang="en-US" u="sng" dirty="0" err="1">
                <a:hlinkClick r:id="rId3"/>
              </a:rPr>
              <a:t>microservices</a:t>
            </a:r>
            <a:r>
              <a:rPr lang="en-US" dirty="0"/>
              <a:t>. Because a gateway handles protocol translations, this type of front-end programming is especially useful when clients built with </a:t>
            </a:r>
            <a:r>
              <a:rPr lang="en-US" dirty="0" err="1"/>
              <a:t>microservices</a:t>
            </a:r>
            <a:r>
              <a:rPr lang="en-US" dirty="0"/>
              <a:t> make use of multiple, disparate APIs</a:t>
            </a:r>
            <a:r>
              <a:rPr lang="en-US" dirty="0" smtClean="0"/>
              <a:t>.</a:t>
            </a:r>
          </a:p>
          <a:p>
            <a:endParaRPr lang="en-US" dirty="0"/>
          </a:p>
          <a:p>
            <a:r>
              <a:rPr lang="en-US" dirty="0"/>
              <a:t>A major benefit of using API gateways is that they allow developers to encapsulate the internal structure of an application in multiple ways, depending upon use case. This is because, in addition to accommodating direct requests, gateways can be used to invoke multiple back-end services and aggregate the results.</a:t>
            </a:r>
            <a:endParaRPr lang="en-US" dirty="0"/>
          </a:p>
        </p:txBody>
      </p:sp>
      <p:sp>
        <p:nvSpPr>
          <p:cNvPr id="4" name="Rectangle 3"/>
          <p:cNvSpPr/>
          <p:nvPr/>
        </p:nvSpPr>
        <p:spPr>
          <a:xfrm>
            <a:off x="-94169" y="723203"/>
            <a:ext cx="1740089" cy="523220"/>
          </a:xfrm>
          <a:prstGeom prst="rect">
            <a:avLst/>
          </a:prstGeom>
        </p:spPr>
        <p:txBody>
          <a:bodyPr wrap="square">
            <a:spAutoFit/>
          </a:bodyPr>
          <a:lstStyle/>
          <a:p>
            <a:r>
              <a:rPr lang="en-US" sz="1400" dirty="0"/>
              <a:t>orchestration &amp; management</a:t>
            </a:r>
          </a:p>
        </p:txBody>
      </p:sp>
    </p:spTree>
    <p:extLst>
      <p:ext uri="{BB962C8B-B14F-4D97-AF65-F5344CB8AC3E}">
        <p14:creationId xmlns:p14="http://schemas.microsoft.com/office/powerpoint/2010/main" val="10412668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838930"/>
          </a:xfrm>
        </p:spPr>
        <p:txBody>
          <a:bodyPr/>
          <a:lstStyle/>
          <a:p>
            <a:r>
              <a:rPr lang="en-US" dirty="0"/>
              <a:t>popular API gateway </a:t>
            </a:r>
            <a:r>
              <a:rPr lang="en-US" dirty="0" smtClean="0"/>
              <a:t>features:</a:t>
            </a:r>
            <a:endParaRPr lang="en-US" dirty="0"/>
          </a:p>
        </p:txBody>
      </p:sp>
      <p:sp>
        <p:nvSpPr>
          <p:cNvPr id="3" name="Content Placeholder 2"/>
          <p:cNvSpPr>
            <a:spLocks noGrp="1"/>
          </p:cNvSpPr>
          <p:nvPr>
            <p:ph idx="1"/>
          </p:nvPr>
        </p:nvSpPr>
        <p:spPr>
          <a:xfrm>
            <a:off x="2589212" y="1663337"/>
            <a:ext cx="8915400" cy="3777622"/>
          </a:xfrm>
        </p:spPr>
        <p:txBody>
          <a:bodyPr/>
          <a:lstStyle/>
          <a:p>
            <a:r>
              <a:rPr lang="en-US" dirty="0"/>
              <a:t>authentication</a:t>
            </a:r>
          </a:p>
          <a:p>
            <a:r>
              <a:rPr lang="en-US" dirty="0"/>
              <a:t>security policy enforcement</a:t>
            </a:r>
          </a:p>
          <a:p>
            <a:r>
              <a:rPr lang="en-US" dirty="0"/>
              <a:t>load balancing</a:t>
            </a:r>
          </a:p>
          <a:p>
            <a:r>
              <a:rPr lang="en-US" dirty="0"/>
              <a:t>cache management</a:t>
            </a:r>
          </a:p>
          <a:p>
            <a:r>
              <a:rPr lang="en-US" dirty="0"/>
              <a:t>dependency resolution</a:t>
            </a:r>
          </a:p>
          <a:p>
            <a:r>
              <a:rPr lang="en-US" dirty="0"/>
              <a:t>contract and service level agreement (SLA) management</a:t>
            </a:r>
          </a:p>
          <a:p>
            <a:pPr marL="0" indent="0">
              <a:buNone/>
            </a:pPr>
            <a:endParaRPr lang="en-US" dirty="0"/>
          </a:p>
        </p:txBody>
      </p:sp>
    </p:spTree>
    <p:extLst>
      <p:ext uri="{BB962C8B-B14F-4D97-AF65-F5344CB8AC3E}">
        <p14:creationId xmlns:p14="http://schemas.microsoft.com/office/powerpoint/2010/main" val="10168599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454293"/>
            <a:ext cx="8911687" cy="851993"/>
          </a:xfrm>
        </p:spPr>
        <p:txBody>
          <a:bodyPr/>
          <a:lstStyle/>
          <a:p>
            <a:r>
              <a:rPr lang="en-US" dirty="0"/>
              <a:t>runtime :</a:t>
            </a:r>
          </a:p>
        </p:txBody>
      </p:sp>
      <p:sp>
        <p:nvSpPr>
          <p:cNvPr id="3" name="Content Placeholder 2"/>
          <p:cNvSpPr>
            <a:spLocks noGrp="1"/>
          </p:cNvSpPr>
          <p:nvPr>
            <p:ph idx="1"/>
          </p:nvPr>
        </p:nvSpPr>
        <p:spPr>
          <a:xfrm>
            <a:off x="2589212" y="1149531"/>
            <a:ext cx="8915400" cy="4761691"/>
          </a:xfrm>
        </p:spPr>
        <p:txBody>
          <a:bodyPr/>
          <a:lstStyle/>
          <a:p>
            <a:r>
              <a:rPr lang="en-US" dirty="0"/>
              <a:t>-cloud native </a:t>
            </a:r>
            <a:r>
              <a:rPr lang="en-US" dirty="0" smtClean="0"/>
              <a:t>storage</a:t>
            </a:r>
          </a:p>
          <a:p>
            <a:endParaRPr lang="en-US" dirty="0"/>
          </a:p>
          <a:p>
            <a:r>
              <a:rPr lang="en-US" dirty="0"/>
              <a:t>-container </a:t>
            </a:r>
            <a:r>
              <a:rPr lang="en-US" dirty="0" smtClean="0"/>
              <a:t>runtime </a:t>
            </a:r>
            <a:r>
              <a:rPr lang="en-US" dirty="0"/>
              <a:t>(</a:t>
            </a:r>
            <a:r>
              <a:rPr lang="en-US" b="1" dirty="0"/>
              <a:t>C</a:t>
            </a:r>
            <a:r>
              <a:rPr lang="en-US" dirty="0"/>
              <a:t>ontainer </a:t>
            </a:r>
            <a:r>
              <a:rPr lang="en-US" b="1" dirty="0"/>
              <a:t>R</a:t>
            </a:r>
            <a:r>
              <a:rPr lang="en-US" dirty="0"/>
              <a:t>untime </a:t>
            </a:r>
            <a:r>
              <a:rPr lang="en-US" b="1" dirty="0"/>
              <a:t>I</a:t>
            </a:r>
            <a:r>
              <a:rPr lang="en-US" dirty="0"/>
              <a:t>nterface</a:t>
            </a:r>
            <a:r>
              <a:rPr lang="en-US" dirty="0" smtClean="0"/>
              <a:t>)</a:t>
            </a:r>
          </a:p>
          <a:p>
            <a:pPr marL="0" indent="0">
              <a:buNone/>
            </a:pPr>
            <a:r>
              <a:rPr lang="en-US" sz="1600" dirty="0"/>
              <a:t>It is a lightweight alternative to using Docker, Moby or </a:t>
            </a:r>
            <a:r>
              <a:rPr lang="en-US" sz="1600" dirty="0" err="1"/>
              <a:t>rkt</a:t>
            </a:r>
            <a:r>
              <a:rPr lang="en-US" sz="1600" dirty="0"/>
              <a:t> as the runtime for Kubernetes</a:t>
            </a:r>
            <a:r>
              <a:rPr lang="en-US" sz="1600" dirty="0" smtClean="0"/>
              <a:t>.</a:t>
            </a:r>
          </a:p>
          <a:p>
            <a:pPr marL="0" indent="0">
              <a:buNone/>
            </a:pPr>
            <a:endParaRPr lang="en-US" sz="1600" dirty="0"/>
          </a:p>
          <a:p>
            <a:pPr marL="0" indent="0">
              <a:buNone/>
            </a:pPr>
            <a:endParaRPr lang="en-US" sz="1600" dirty="0"/>
          </a:p>
          <a:p>
            <a:r>
              <a:rPr lang="en-US" dirty="0"/>
              <a:t>-cloud native </a:t>
            </a:r>
            <a:r>
              <a:rPr lang="en-US" dirty="0" smtClean="0"/>
              <a:t>network (</a:t>
            </a:r>
            <a:r>
              <a:rPr lang="en-US" b="1" dirty="0"/>
              <a:t>C</a:t>
            </a:r>
            <a:r>
              <a:rPr lang="en-US" dirty="0"/>
              <a:t>ontainer </a:t>
            </a:r>
            <a:r>
              <a:rPr lang="en-US" b="1" dirty="0"/>
              <a:t>N</a:t>
            </a:r>
            <a:r>
              <a:rPr lang="en-US" dirty="0"/>
              <a:t>etworking </a:t>
            </a:r>
            <a:r>
              <a:rPr lang="en-US" b="1" dirty="0" smtClean="0"/>
              <a:t>I</a:t>
            </a:r>
            <a:r>
              <a:rPr lang="en-US" dirty="0" smtClean="0"/>
              <a:t>nterface)</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9212" y="3953360"/>
            <a:ext cx="2599509" cy="100976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2623" y="4963126"/>
            <a:ext cx="2892686" cy="1098040"/>
          </a:xfrm>
          <a:prstGeom prst="rect">
            <a:avLst/>
          </a:prstGeom>
        </p:spPr>
      </p:pic>
    </p:spTree>
    <p:extLst>
      <p:ext uri="{BB962C8B-B14F-4D97-AF65-F5344CB8AC3E}">
        <p14:creationId xmlns:p14="http://schemas.microsoft.com/office/powerpoint/2010/main" val="450282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native </a:t>
            </a:r>
            <a:r>
              <a:rPr lang="en-US" dirty="0" smtClean="0"/>
              <a:t>storage:</a:t>
            </a:r>
            <a:endParaRPr lang="en-US" dirty="0"/>
          </a:p>
        </p:txBody>
      </p:sp>
      <p:sp>
        <p:nvSpPr>
          <p:cNvPr id="3" name="Content Placeholder 2"/>
          <p:cNvSpPr>
            <a:spLocks noGrp="1"/>
          </p:cNvSpPr>
          <p:nvPr>
            <p:ph idx="1"/>
          </p:nvPr>
        </p:nvSpPr>
        <p:spPr/>
        <p:txBody>
          <a:bodyPr/>
          <a:lstStyle/>
          <a:p>
            <a:r>
              <a:rPr lang="en-US" dirty="0" smtClean="0"/>
              <a:t>To turns </a:t>
            </a:r>
            <a:r>
              <a:rPr lang="en-US" dirty="0"/>
              <a:t>distributed storage systems into self-managing, self-scaling, self-healing storage services. </a:t>
            </a:r>
            <a:endParaRPr lang="en-US" dirty="0" smtClean="0"/>
          </a:p>
          <a:p>
            <a:endParaRPr lang="en-US" dirty="0" smtClean="0"/>
          </a:p>
          <a:p>
            <a:r>
              <a:rPr lang="en-US" dirty="0" smtClean="0"/>
              <a:t>It </a:t>
            </a:r>
            <a:r>
              <a:rPr lang="en-US" dirty="0"/>
              <a:t>automates the tasks of a storage administrator: deployment, bootstrapping, configuration, provisioning, scaling, upgrading, migration, disaster recovery, monitoring, and resource management.</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0850" y="4320540"/>
            <a:ext cx="1517883" cy="2289266"/>
          </a:xfrm>
          <a:prstGeom prst="rect">
            <a:avLst/>
          </a:prstGeom>
        </p:spPr>
      </p:pic>
    </p:spTree>
    <p:extLst>
      <p:ext uri="{BB962C8B-B14F-4D97-AF65-F5344CB8AC3E}">
        <p14:creationId xmlns:p14="http://schemas.microsoft.com/office/powerpoint/2010/main" val="2559111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94039" y="172719"/>
            <a:ext cx="5942738" cy="1133051"/>
          </a:xfrm>
        </p:spPr>
      </p:pic>
      <p:sp>
        <p:nvSpPr>
          <p:cNvPr id="6" name="TextBox 5"/>
          <p:cNvSpPr txBox="1"/>
          <p:nvPr/>
        </p:nvSpPr>
        <p:spPr>
          <a:xfrm>
            <a:off x="2764030" y="2103119"/>
            <a:ext cx="8802755" cy="3693319"/>
          </a:xfrm>
          <a:prstGeom prst="rect">
            <a:avLst/>
          </a:prstGeom>
          <a:noFill/>
        </p:spPr>
        <p:txBody>
          <a:bodyPr wrap="square" rtlCol="0">
            <a:spAutoFit/>
          </a:bodyPr>
          <a:lstStyle/>
          <a:p>
            <a:pPr marL="285750" indent="-285750">
              <a:buFont typeface="Arial" panose="020B0604020202020204" pitchFamily="34" charset="0"/>
              <a:buChar char="•"/>
            </a:pPr>
            <a:r>
              <a:rPr lang="en-US" dirty="0"/>
              <a:t>The Cloud Native Computing Foundation  was founded in 2015 to promote containers</a:t>
            </a:r>
            <a:r>
              <a:rPr lang="en-US" dirty="0" smtClean="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was announced with </a:t>
            </a:r>
            <a:r>
              <a:rPr lang="en-US" b="1" dirty="0"/>
              <a:t>Kubernetes</a:t>
            </a:r>
            <a:r>
              <a:rPr lang="en-US" dirty="0"/>
              <a:t> 1.0, </a:t>
            </a:r>
            <a:r>
              <a:rPr lang="en-US" u="sng" dirty="0"/>
              <a:t>an open source container cluster manager</a:t>
            </a:r>
            <a:r>
              <a:rPr lang="en-US" dirty="0"/>
              <a:t>, which was contributed to the foundation by </a:t>
            </a:r>
            <a:r>
              <a:rPr lang="en-US" dirty="0" smtClean="0"/>
              <a:t>Google</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Founding members included Google, CoreOS, Mesosphere, Red Hat, Twitter, Huawei, Intel, Cisco, IBM, Docker, </a:t>
            </a:r>
            <a:r>
              <a:rPr lang="en-US" dirty="0" err="1"/>
              <a:t>Univa</a:t>
            </a:r>
            <a:r>
              <a:rPr lang="en-US" dirty="0"/>
              <a:t>, and VMware.</a:t>
            </a:r>
          </a:p>
        </p:txBody>
      </p:sp>
    </p:spTree>
    <p:extLst>
      <p:ext uri="{BB962C8B-B14F-4D97-AF65-F5344CB8AC3E}">
        <p14:creationId xmlns:p14="http://schemas.microsoft.com/office/powerpoint/2010/main" val="3460030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377363"/>
            <a:ext cx="8911687" cy="1280890"/>
          </a:xfrm>
        </p:spPr>
        <p:txBody>
          <a:bodyPr/>
          <a:lstStyle/>
          <a:p>
            <a:r>
              <a:rPr lang="en-US" dirty="0"/>
              <a:t/>
            </a:r>
            <a:br>
              <a:rPr lang="en-US" dirty="0"/>
            </a:br>
            <a:endParaRPr lang="en-US" dirty="0"/>
          </a:p>
        </p:txBody>
      </p:sp>
      <p:sp>
        <p:nvSpPr>
          <p:cNvPr id="4" name="Content Placeholder 3"/>
          <p:cNvSpPr>
            <a:spLocks noGrp="1"/>
          </p:cNvSpPr>
          <p:nvPr>
            <p:ph idx="1"/>
          </p:nvPr>
        </p:nvSpPr>
        <p:spPr>
          <a:xfrm>
            <a:off x="2589212" y="1527624"/>
            <a:ext cx="8915400" cy="3777622"/>
          </a:xfrm>
        </p:spPr>
        <p:txBody>
          <a:bodyPr/>
          <a:lstStyle/>
          <a:p>
            <a:r>
              <a:rPr lang="en-US" dirty="0"/>
              <a:t>-automation &amp; </a:t>
            </a:r>
            <a:r>
              <a:rPr lang="en-US" dirty="0" smtClean="0"/>
              <a:t>configuration</a:t>
            </a:r>
          </a:p>
          <a:p>
            <a:endParaRPr lang="en-US" dirty="0" smtClean="0"/>
          </a:p>
          <a:p>
            <a:endParaRPr lang="en-US" dirty="0"/>
          </a:p>
          <a:p>
            <a:r>
              <a:rPr lang="en-US" dirty="0"/>
              <a:t>-container registry</a:t>
            </a:r>
          </a:p>
          <a:p>
            <a:r>
              <a:rPr lang="en-US" dirty="0"/>
              <a:t>-security &amp; </a:t>
            </a:r>
            <a:r>
              <a:rPr lang="en-US" dirty="0" smtClean="0"/>
              <a:t>compliance</a:t>
            </a:r>
          </a:p>
          <a:p>
            <a:endParaRPr lang="en-US" dirty="0"/>
          </a:p>
          <a:p>
            <a:endParaRPr lang="en-US" dirty="0"/>
          </a:p>
          <a:p>
            <a:r>
              <a:rPr lang="en-US" dirty="0"/>
              <a:t>-key management</a:t>
            </a:r>
          </a:p>
        </p:txBody>
      </p:sp>
      <p:sp>
        <p:nvSpPr>
          <p:cNvPr id="5" name="TextBox 4"/>
          <p:cNvSpPr txBox="1"/>
          <p:nvPr/>
        </p:nvSpPr>
        <p:spPr>
          <a:xfrm>
            <a:off x="2589212" y="457917"/>
            <a:ext cx="3090911" cy="646331"/>
          </a:xfrm>
          <a:prstGeom prst="rect">
            <a:avLst/>
          </a:prstGeom>
          <a:noFill/>
        </p:spPr>
        <p:txBody>
          <a:bodyPr wrap="none" rtlCol="0">
            <a:spAutoFit/>
          </a:bodyPr>
          <a:lstStyle/>
          <a:p>
            <a:r>
              <a:rPr lang="en-US" sz="3600" dirty="0">
                <a:solidFill>
                  <a:schemeClr val="tx1">
                    <a:lumMod val="85000"/>
                    <a:lumOff val="15000"/>
                  </a:schemeClr>
                </a:solidFill>
                <a:latin typeface="+mj-lt"/>
                <a:ea typeface="+mj-ea"/>
                <a:cs typeface="+mj-cs"/>
              </a:rPr>
              <a:t>provisioning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3566" y="2015986"/>
            <a:ext cx="2585499" cy="738303"/>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3536" y="2015462"/>
            <a:ext cx="691058" cy="738827"/>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0218" y="3527709"/>
            <a:ext cx="2274376" cy="753681"/>
          </a:xfrm>
          <a:prstGeom prst="rect">
            <a:avLst/>
          </a:prstGeom>
        </p:spPr>
      </p:pic>
    </p:spTree>
    <p:extLst>
      <p:ext uri="{BB962C8B-B14F-4D97-AF65-F5344CB8AC3E}">
        <p14:creationId xmlns:p14="http://schemas.microsoft.com/office/powerpoint/2010/main" val="12421597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799741"/>
          </a:xfrm>
        </p:spPr>
        <p:txBody>
          <a:bodyPr/>
          <a:lstStyle/>
          <a:p>
            <a:r>
              <a:rPr lang="en-US" dirty="0"/>
              <a:t>container </a:t>
            </a:r>
            <a:r>
              <a:rPr lang="en-US" dirty="0" smtClean="0"/>
              <a:t>registry:</a:t>
            </a:r>
            <a:endParaRPr lang="en-US" dirty="0"/>
          </a:p>
        </p:txBody>
      </p:sp>
      <p:sp>
        <p:nvSpPr>
          <p:cNvPr id="3" name="Content Placeholder 2"/>
          <p:cNvSpPr>
            <a:spLocks noGrp="1"/>
          </p:cNvSpPr>
          <p:nvPr>
            <p:ph idx="1"/>
          </p:nvPr>
        </p:nvSpPr>
        <p:spPr>
          <a:xfrm>
            <a:off x="2592925" y="1650275"/>
            <a:ext cx="8915400" cy="3235234"/>
          </a:xfrm>
        </p:spPr>
        <p:txBody>
          <a:bodyPr/>
          <a:lstStyle/>
          <a:p>
            <a:r>
              <a:rPr lang="en-US" dirty="0" smtClean="0"/>
              <a:t>cloud </a:t>
            </a:r>
            <a:r>
              <a:rPr lang="en-US" dirty="0"/>
              <a:t>native registry </a:t>
            </a:r>
            <a:r>
              <a:rPr lang="en-US" dirty="0" smtClean="0"/>
              <a:t> </a:t>
            </a:r>
            <a:r>
              <a:rPr lang="en-US" dirty="0"/>
              <a:t>stores, signs, and scans container images for vulnerabilities</a:t>
            </a:r>
            <a:r>
              <a:rPr lang="en-US" dirty="0" smtClean="0"/>
              <a:t>.</a:t>
            </a:r>
          </a:p>
          <a:p>
            <a:endParaRPr lang="en-US" dirty="0"/>
          </a:p>
          <a:p>
            <a:endParaRPr lang="en-US" dirty="0"/>
          </a:p>
          <a:p>
            <a:r>
              <a:rPr lang="en-US" dirty="0" smtClean="0"/>
              <a:t>it </a:t>
            </a:r>
            <a:r>
              <a:rPr lang="en-US" dirty="0"/>
              <a:t>solves common challenges by delivering trust, compliance, performance, and interoperability. It fills a gap for organizations and applications that cannot use a public or cloud-based registry, or want a consistent experience across clouds.</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2925" y="5255625"/>
            <a:ext cx="3427936" cy="1210490"/>
          </a:xfrm>
          <a:prstGeom prst="rect">
            <a:avLst/>
          </a:prstGeom>
        </p:spPr>
      </p:pic>
      <p:sp>
        <p:nvSpPr>
          <p:cNvPr id="5" name="TextBox 4"/>
          <p:cNvSpPr txBox="1"/>
          <p:nvPr/>
        </p:nvSpPr>
        <p:spPr>
          <a:xfrm>
            <a:off x="0" y="854703"/>
            <a:ext cx="1475084" cy="338554"/>
          </a:xfrm>
          <a:prstGeom prst="rect">
            <a:avLst/>
          </a:prstGeom>
          <a:noFill/>
        </p:spPr>
        <p:txBody>
          <a:bodyPr wrap="none" rtlCol="0">
            <a:spAutoFit/>
          </a:bodyPr>
          <a:lstStyle/>
          <a:p>
            <a:r>
              <a:rPr lang="en-US" sz="1600" dirty="0">
                <a:solidFill>
                  <a:schemeClr val="tx1">
                    <a:lumMod val="85000"/>
                    <a:lumOff val="15000"/>
                  </a:schemeClr>
                </a:solidFill>
              </a:rPr>
              <a:t>provisioning </a:t>
            </a:r>
            <a:r>
              <a:rPr lang="en-US" sz="1600" dirty="0" smtClean="0">
                <a:solidFill>
                  <a:schemeClr val="tx1">
                    <a:lumMod val="85000"/>
                    <a:lumOff val="15000"/>
                  </a:schemeClr>
                </a:solidFill>
              </a:rPr>
              <a:t>:</a:t>
            </a:r>
            <a:endParaRPr lang="en-US" sz="1600" dirty="0">
              <a:solidFill>
                <a:schemeClr val="tx1">
                  <a:lumMod val="85000"/>
                  <a:lumOff val="15000"/>
                </a:schemeClr>
              </a:solidFill>
            </a:endParaRPr>
          </a:p>
        </p:txBody>
      </p:sp>
    </p:spTree>
    <p:extLst>
      <p:ext uri="{BB962C8B-B14F-4D97-AF65-F5344CB8AC3E}">
        <p14:creationId xmlns:p14="http://schemas.microsoft.com/office/powerpoint/2010/main" val="36180188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060999"/>
          </a:xfrm>
        </p:spPr>
        <p:txBody>
          <a:bodyPr/>
          <a:lstStyle/>
          <a:p>
            <a:r>
              <a:rPr lang="en-US" dirty="0" smtClean="0"/>
              <a:t>platform:</a:t>
            </a:r>
            <a:endParaRPr lang="en-US" dirty="0"/>
          </a:p>
        </p:txBody>
      </p:sp>
      <p:sp>
        <p:nvSpPr>
          <p:cNvPr id="3" name="Content Placeholder 2"/>
          <p:cNvSpPr>
            <a:spLocks noGrp="1"/>
          </p:cNvSpPr>
          <p:nvPr>
            <p:ph idx="1"/>
          </p:nvPr>
        </p:nvSpPr>
        <p:spPr>
          <a:xfrm>
            <a:off x="2589212" y="1976845"/>
            <a:ext cx="8915400" cy="3777622"/>
          </a:xfrm>
        </p:spPr>
        <p:txBody>
          <a:bodyPr/>
          <a:lstStyle/>
          <a:p>
            <a:r>
              <a:rPr lang="en-US" dirty="0"/>
              <a:t>-certified </a:t>
            </a:r>
            <a:r>
              <a:rPr lang="en-US" dirty="0" err="1"/>
              <a:t>kubernetes</a:t>
            </a:r>
            <a:r>
              <a:rPr lang="en-US" dirty="0"/>
              <a:t> - distribution</a:t>
            </a:r>
          </a:p>
          <a:p>
            <a:r>
              <a:rPr lang="en-US" dirty="0"/>
              <a:t>-certified </a:t>
            </a:r>
            <a:r>
              <a:rPr lang="en-US" dirty="0" err="1"/>
              <a:t>kubernetes</a:t>
            </a:r>
            <a:r>
              <a:rPr lang="en-US" dirty="0"/>
              <a:t> - hosted</a:t>
            </a:r>
          </a:p>
          <a:p>
            <a:r>
              <a:rPr lang="en-US" dirty="0"/>
              <a:t>-certified </a:t>
            </a:r>
            <a:r>
              <a:rPr lang="en-US" dirty="0" err="1"/>
              <a:t>kubernetes</a:t>
            </a:r>
            <a:r>
              <a:rPr lang="en-US" dirty="0"/>
              <a:t> - installer</a:t>
            </a:r>
          </a:p>
          <a:p>
            <a:r>
              <a:rPr lang="en-US" dirty="0"/>
              <a:t>-PaaS/container service</a:t>
            </a:r>
          </a:p>
        </p:txBody>
      </p:sp>
    </p:spTree>
    <p:extLst>
      <p:ext uri="{BB962C8B-B14F-4D97-AF65-F5344CB8AC3E}">
        <p14:creationId xmlns:p14="http://schemas.microsoft.com/office/powerpoint/2010/main" val="33971223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917307"/>
          </a:xfrm>
        </p:spPr>
        <p:txBody>
          <a:bodyPr/>
          <a:lstStyle/>
          <a:p>
            <a:r>
              <a:rPr lang="en-US" dirty="0"/>
              <a:t>observability &amp; </a:t>
            </a:r>
            <a:r>
              <a:rPr lang="en-US" dirty="0" smtClean="0"/>
              <a:t>analysis:</a:t>
            </a:r>
            <a:endParaRPr lang="en-US" dirty="0"/>
          </a:p>
        </p:txBody>
      </p:sp>
      <p:sp>
        <p:nvSpPr>
          <p:cNvPr id="3" name="Content Placeholder 2"/>
          <p:cNvSpPr>
            <a:spLocks noGrp="1"/>
          </p:cNvSpPr>
          <p:nvPr>
            <p:ph idx="1"/>
          </p:nvPr>
        </p:nvSpPr>
        <p:spPr/>
        <p:txBody>
          <a:bodyPr/>
          <a:lstStyle/>
          <a:p>
            <a:r>
              <a:rPr lang="en-US" dirty="0"/>
              <a:t>-monitoring</a:t>
            </a:r>
          </a:p>
          <a:p>
            <a:r>
              <a:rPr lang="en-US" dirty="0"/>
              <a:t>-logging</a:t>
            </a:r>
          </a:p>
          <a:p>
            <a:r>
              <a:rPr lang="en-US" dirty="0"/>
              <a:t>-tracing</a:t>
            </a:r>
          </a:p>
          <a:p>
            <a:r>
              <a:rPr lang="en-US" dirty="0"/>
              <a:t>-chaos </a:t>
            </a:r>
            <a:r>
              <a:rPr lang="en-US" dirty="0" err="1"/>
              <a:t>engeniring</a:t>
            </a:r>
            <a:endParaRPr lang="en-US" dirty="0"/>
          </a:p>
        </p:txBody>
      </p:sp>
    </p:spTree>
    <p:extLst>
      <p:ext uri="{BB962C8B-B14F-4D97-AF65-F5344CB8AC3E}">
        <p14:creationId xmlns:p14="http://schemas.microsoft.com/office/powerpoint/2010/main" val="1445758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Serverless</a:t>
            </a:r>
            <a:r>
              <a:rPr lang="en-US" dirty="0" smtClean="0"/>
              <a:t>:</a:t>
            </a:r>
            <a:endParaRPr lang="en-US" dirty="0"/>
          </a:p>
        </p:txBody>
      </p:sp>
      <p:sp>
        <p:nvSpPr>
          <p:cNvPr id="3" name="Content Placeholder 2"/>
          <p:cNvSpPr>
            <a:spLocks noGrp="1"/>
          </p:cNvSpPr>
          <p:nvPr>
            <p:ph idx="1"/>
          </p:nvPr>
        </p:nvSpPr>
        <p:spPr>
          <a:xfrm>
            <a:off x="2589212" y="1741714"/>
            <a:ext cx="8915400" cy="3777622"/>
          </a:xfrm>
        </p:spPr>
        <p:txBody>
          <a:bodyPr/>
          <a:lstStyle/>
          <a:p>
            <a:r>
              <a:rPr lang="en-US" dirty="0" smtClean="0"/>
              <a:t>The </a:t>
            </a:r>
            <a:r>
              <a:rPr lang="en-US" dirty="0" err="1" smtClean="0"/>
              <a:t>serverless</a:t>
            </a:r>
            <a:r>
              <a:rPr lang="en-US" dirty="0" smtClean="0"/>
              <a:t> </a:t>
            </a:r>
            <a:r>
              <a:rPr lang="en-US" dirty="0" err="1" smtClean="0"/>
              <a:t>intractive</a:t>
            </a:r>
            <a:r>
              <a:rPr lang="en-US" dirty="0" smtClean="0"/>
              <a:t> display at </a:t>
            </a:r>
            <a:r>
              <a:rPr lang="en-US" dirty="0" err="1" smtClean="0"/>
              <a:t>cncf</a:t>
            </a:r>
            <a:endParaRPr lang="en-US" dirty="0"/>
          </a:p>
        </p:txBody>
      </p:sp>
    </p:spTree>
    <p:extLst>
      <p:ext uri="{BB962C8B-B14F-4D97-AF65-F5344CB8AC3E}">
        <p14:creationId xmlns:p14="http://schemas.microsoft.com/office/powerpoint/2010/main" val="2647305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380269"/>
            <a:ext cx="8911687" cy="878119"/>
          </a:xfrm>
        </p:spPr>
        <p:txBody>
          <a:bodyPr/>
          <a:lstStyle/>
          <a:p>
            <a:r>
              <a:rPr lang="en-US" dirty="0" smtClean="0"/>
              <a:t>CNCF </a:t>
            </a:r>
            <a:r>
              <a:rPr lang="en-US" dirty="0" err="1" smtClean="0"/>
              <a:t>TrailMap</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92925" y="1258388"/>
            <a:ext cx="4683086" cy="5430049"/>
          </a:xfrm>
        </p:spPr>
      </p:pic>
      <p:sp>
        <p:nvSpPr>
          <p:cNvPr id="5" name="TextBox 4"/>
          <p:cNvSpPr txBox="1"/>
          <p:nvPr/>
        </p:nvSpPr>
        <p:spPr>
          <a:xfrm>
            <a:off x="7957066" y="1258388"/>
            <a:ext cx="2866490" cy="5355312"/>
          </a:xfrm>
          <a:prstGeom prst="rect">
            <a:avLst/>
          </a:prstGeom>
          <a:noFill/>
        </p:spPr>
        <p:txBody>
          <a:bodyPr wrap="none" rtlCol="0">
            <a:spAutoFit/>
          </a:bodyPr>
          <a:lstStyle/>
          <a:p>
            <a:r>
              <a:rPr lang="en-US" dirty="0" smtClean="0"/>
              <a:t>1- Containerization</a:t>
            </a:r>
            <a:endParaRPr lang="fa-IR" dirty="0" smtClean="0"/>
          </a:p>
          <a:p>
            <a:endParaRPr lang="en-US" dirty="0" smtClean="0"/>
          </a:p>
          <a:p>
            <a:r>
              <a:rPr lang="en-US" dirty="0" smtClean="0"/>
              <a:t>2-CICD</a:t>
            </a:r>
            <a:endParaRPr lang="fa-IR" dirty="0" smtClean="0"/>
          </a:p>
          <a:p>
            <a:endParaRPr lang="en-US" dirty="0" smtClean="0"/>
          </a:p>
          <a:p>
            <a:r>
              <a:rPr lang="en-US" dirty="0" smtClean="0"/>
              <a:t>3-Orchestration</a:t>
            </a:r>
            <a:endParaRPr lang="fa-IR" dirty="0" smtClean="0"/>
          </a:p>
          <a:p>
            <a:endParaRPr lang="en-US" dirty="0" smtClean="0"/>
          </a:p>
          <a:p>
            <a:r>
              <a:rPr lang="en-US" dirty="0" smtClean="0"/>
              <a:t>4-Observability&amp;analysis</a:t>
            </a:r>
            <a:endParaRPr lang="fa-IR" dirty="0" smtClean="0"/>
          </a:p>
          <a:p>
            <a:endParaRPr lang="en-US" dirty="0" smtClean="0"/>
          </a:p>
          <a:p>
            <a:r>
              <a:rPr lang="en-US" dirty="0" smtClean="0"/>
              <a:t>5-server mesh</a:t>
            </a:r>
            <a:endParaRPr lang="fa-IR" dirty="0" smtClean="0"/>
          </a:p>
          <a:p>
            <a:endParaRPr lang="en-US" dirty="0" smtClean="0"/>
          </a:p>
          <a:p>
            <a:r>
              <a:rPr lang="en-US" dirty="0" smtClean="0"/>
              <a:t>6-networking</a:t>
            </a:r>
            <a:endParaRPr lang="fa-IR" dirty="0" smtClean="0"/>
          </a:p>
          <a:p>
            <a:endParaRPr lang="en-US" dirty="0" smtClean="0"/>
          </a:p>
          <a:p>
            <a:r>
              <a:rPr lang="en-US" dirty="0" smtClean="0"/>
              <a:t>7-distributed database</a:t>
            </a:r>
            <a:endParaRPr lang="fa-IR" dirty="0" smtClean="0"/>
          </a:p>
          <a:p>
            <a:endParaRPr lang="en-US" dirty="0" smtClean="0"/>
          </a:p>
          <a:p>
            <a:r>
              <a:rPr lang="en-US" dirty="0" smtClean="0"/>
              <a:t>8-messaging</a:t>
            </a:r>
            <a:endParaRPr lang="fa-IR" dirty="0" smtClean="0"/>
          </a:p>
          <a:p>
            <a:endParaRPr lang="en-US" dirty="0" smtClean="0"/>
          </a:p>
          <a:p>
            <a:r>
              <a:rPr lang="en-US" dirty="0" smtClean="0"/>
              <a:t>9-container runtime</a:t>
            </a:r>
            <a:endParaRPr lang="fa-IR" dirty="0" smtClean="0"/>
          </a:p>
          <a:p>
            <a:endParaRPr lang="en-US" dirty="0" smtClean="0"/>
          </a:p>
          <a:p>
            <a:r>
              <a:rPr lang="en-US" dirty="0" smtClean="0"/>
              <a:t>10-software </a:t>
            </a:r>
            <a:r>
              <a:rPr lang="en-US" dirty="0" err="1" smtClean="0"/>
              <a:t>distributioin</a:t>
            </a:r>
            <a:endParaRPr lang="en-US" dirty="0"/>
          </a:p>
        </p:txBody>
      </p:sp>
    </p:spTree>
    <p:extLst>
      <p:ext uri="{BB962C8B-B14F-4D97-AF65-F5344CB8AC3E}">
        <p14:creationId xmlns:p14="http://schemas.microsoft.com/office/powerpoint/2010/main" val="3533180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4926" y="209006"/>
            <a:ext cx="10159715" cy="6497492"/>
          </a:xfrm>
        </p:spPr>
      </p:pic>
    </p:spTree>
    <p:extLst>
      <p:ext uri="{BB962C8B-B14F-4D97-AF65-F5344CB8AC3E}">
        <p14:creationId xmlns:p14="http://schemas.microsoft.com/office/powerpoint/2010/main" val="60495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1734" y="278675"/>
            <a:ext cx="6711614" cy="3778250"/>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8653" y="4188823"/>
            <a:ext cx="5057775" cy="1981200"/>
          </a:xfrm>
          <a:prstGeom prst="rect">
            <a:avLst/>
          </a:prstGeom>
        </p:spPr>
      </p:pic>
    </p:spTree>
    <p:extLst>
      <p:ext uri="{BB962C8B-B14F-4D97-AF65-F5344CB8AC3E}">
        <p14:creationId xmlns:p14="http://schemas.microsoft.com/office/powerpoint/2010/main" val="112912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891181"/>
          </a:xfrm>
        </p:spPr>
        <p:txBody>
          <a:bodyPr/>
          <a:lstStyle/>
          <a:p>
            <a:r>
              <a:rPr lang="en-US" dirty="0"/>
              <a:t>app definition and </a:t>
            </a:r>
            <a:r>
              <a:rPr lang="en-US" dirty="0" smtClean="0"/>
              <a:t>development</a:t>
            </a:r>
            <a:r>
              <a:rPr lang="fa-IR" dirty="0" smtClean="0"/>
              <a:t> :</a:t>
            </a:r>
            <a:endParaRPr lang="en-US" dirty="0"/>
          </a:p>
        </p:txBody>
      </p:sp>
      <p:sp>
        <p:nvSpPr>
          <p:cNvPr id="3" name="Content Placeholder 2"/>
          <p:cNvSpPr>
            <a:spLocks noGrp="1"/>
          </p:cNvSpPr>
          <p:nvPr>
            <p:ph idx="1"/>
          </p:nvPr>
        </p:nvSpPr>
        <p:spPr>
          <a:xfrm>
            <a:off x="2589212" y="2133601"/>
            <a:ext cx="8915400" cy="2007326"/>
          </a:xfrm>
        </p:spPr>
        <p:txBody>
          <a:bodyPr/>
          <a:lstStyle/>
          <a:p>
            <a:r>
              <a:rPr lang="en-US" dirty="0"/>
              <a:t>-Data Base</a:t>
            </a:r>
          </a:p>
          <a:p>
            <a:r>
              <a:rPr lang="en-US" dirty="0"/>
              <a:t>-streaming &amp; messaging</a:t>
            </a:r>
          </a:p>
          <a:p>
            <a:r>
              <a:rPr lang="en-US" dirty="0"/>
              <a:t>-application </a:t>
            </a:r>
            <a:r>
              <a:rPr lang="en-US" dirty="0" err="1"/>
              <a:t>deffinition</a:t>
            </a:r>
            <a:r>
              <a:rPr lang="en-US" dirty="0"/>
              <a:t> &amp; image build</a:t>
            </a:r>
          </a:p>
          <a:p>
            <a:r>
              <a:rPr lang="en-US" dirty="0"/>
              <a:t>-</a:t>
            </a:r>
            <a:r>
              <a:rPr lang="en-US" dirty="0" smtClean="0"/>
              <a:t>CICD (Jenkins , </a:t>
            </a:r>
            <a:r>
              <a:rPr lang="en-US" dirty="0" err="1" smtClean="0"/>
              <a:t>gitlab</a:t>
            </a:r>
            <a:r>
              <a:rPr lang="en-US" dirty="0" smtClean="0"/>
              <a:t>)</a:t>
            </a:r>
            <a:endParaRPr lang="en-US" dirty="0"/>
          </a:p>
        </p:txBody>
      </p:sp>
    </p:spTree>
    <p:extLst>
      <p:ext uri="{BB962C8B-B14F-4D97-AF65-F5344CB8AC3E}">
        <p14:creationId xmlns:p14="http://schemas.microsoft.com/office/powerpoint/2010/main" val="2002652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Masseging</a:t>
            </a:r>
            <a:r>
              <a:rPr lang="en-US" dirty="0" smtClean="0"/>
              <a:t> systems or </a:t>
            </a:r>
            <a:r>
              <a:rPr lang="en-US" dirty="0"/>
              <a:t>Message-oriented </a:t>
            </a:r>
            <a:r>
              <a:rPr lang="en-US" dirty="0" smtClean="0"/>
              <a:t>middleware (MOM)</a:t>
            </a:r>
            <a:r>
              <a:rPr lang="en-US" dirty="0"/>
              <a:t/>
            </a:r>
            <a:br>
              <a:rPr lang="en-US" dirty="0"/>
            </a:br>
            <a:endParaRPr lang="en-US" dirty="0"/>
          </a:p>
        </p:txBody>
      </p:sp>
      <p:sp>
        <p:nvSpPr>
          <p:cNvPr id="3" name="Content Placeholder 2"/>
          <p:cNvSpPr>
            <a:spLocks noGrp="1"/>
          </p:cNvSpPr>
          <p:nvPr>
            <p:ph idx="1"/>
          </p:nvPr>
        </p:nvSpPr>
        <p:spPr/>
        <p:txBody>
          <a:bodyPr/>
          <a:lstStyle/>
          <a:p>
            <a:r>
              <a:rPr lang="en-US" dirty="0"/>
              <a:t>(MOM) is software or hardware infrastructure supporting sending and receiving messages between distributed systems. </a:t>
            </a:r>
          </a:p>
          <a:p>
            <a:endParaRPr lang="en-US" dirty="0" smtClean="0"/>
          </a:p>
          <a:p>
            <a:r>
              <a:rPr lang="en-US" b="1" dirty="0"/>
              <a:t>APIs</a:t>
            </a:r>
            <a:r>
              <a:rPr lang="en-US" dirty="0"/>
              <a:t> that extend across diverse </a:t>
            </a:r>
            <a:r>
              <a:rPr lang="en-US" b="1" dirty="0"/>
              <a:t>platforms</a:t>
            </a:r>
            <a:r>
              <a:rPr lang="en-US" dirty="0"/>
              <a:t> and </a:t>
            </a:r>
            <a:r>
              <a:rPr lang="en-US" b="1" dirty="0"/>
              <a:t>networks</a:t>
            </a:r>
            <a:r>
              <a:rPr lang="en-US" dirty="0"/>
              <a:t> are typically provided by MOM.</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9212" y="4113851"/>
            <a:ext cx="4014063" cy="251213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6068" y="4113851"/>
            <a:ext cx="4095750" cy="1114425"/>
          </a:xfrm>
          <a:prstGeom prst="rect">
            <a:avLst/>
          </a:prstGeom>
        </p:spPr>
      </p:pic>
      <p:sp>
        <p:nvSpPr>
          <p:cNvPr id="6" name="TextBox 5"/>
          <p:cNvSpPr txBox="1"/>
          <p:nvPr/>
        </p:nvSpPr>
        <p:spPr>
          <a:xfrm>
            <a:off x="0" y="802890"/>
            <a:ext cx="1763485" cy="461665"/>
          </a:xfrm>
          <a:prstGeom prst="rect">
            <a:avLst/>
          </a:prstGeom>
          <a:noFill/>
        </p:spPr>
        <p:txBody>
          <a:bodyPr wrap="square" rtlCol="0">
            <a:spAutoFit/>
          </a:bodyPr>
          <a:lstStyle/>
          <a:p>
            <a:r>
              <a:rPr lang="en-US" sz="1200" dirty="0"/>
              <a:t>app definition and development</a:t>
            </a:r>
          </a:p>
        </p:txBody>
      </p:sp>
    </p:spTree>
    <p:extLst>
      <p:ext uri="{BB962C8B-B14F-4D97-AF65-F5344CB8AC3E}">
        <p14:creationId xmlns:p14="http://schemas.microsoft.com/office/powerpoint/2010/main" val="14870325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a:t>
            </a:r>
            <a:r>
              <a:rPr lang="en-US" dirty="0" err="1"/>
              <a:t>deffinition</a:t>
            </a:r>
            <a:r>
              <a:rPr lang="en-US" dirty="0"/>
              <a:t> &amp; image build</a:t>
            </a:r>
            <a:br>
              <a:rPr lang="en-US" dirty="0"/>
            </a:br>
            <a:endParaRPr lang="en-US" dirty="0"/>
          </a:p>
        </p:txBody>
      </p:sp>
      <p:sp>
        <p:nvSpPr>
          <p:cNvPr id="3" name="Content Placeholder 2"/>
          <p:cNvSpPr>
            <a:spLocks noGrp="1"/>
          </p:cNvSpPr>
          <p:nvPr>
            <p:ph idx="1"/>
          </p:nvPr>
        </p:nvSpPr>
        <p:spPr/>
        <p:txBody>
          <a:bodyPr/>
          <a:lstStyle/>
          <a:p>
            <a:r>
              <a:rPr lang="en-US" dirty="0"/>
              <a:t>In order to reduce error and organize complexity when deploying an application, CI/CD systems must include robust tooling for </a:t>
            </a:r>
            <a:r>
              <a:rPr lang="en-US" b="1" dirty="0"/>
              <a:t>package management</a:t>
            </a:r>
            <a:r>
              <a:rPr lang="en-US" dirty="0"/>
              <a:t>/deployment and pipelines with automated testing. </a:t>
            </a:r>
            <a:endParaRPr lang="en-US" dirty="0" smtClean="0"/>
          </a:p>
          <a:p>
            <a:pPr marL="0" indent="0">
              <a:buNone/>
            </a:pPr>
            <a:endParaRPr lang="en-US" dirty="0" smtClean="0"/>
          </a:p>
          <a:p>
            <a:r>
              <a:rPr lang="en-US" dirty="0"/>
              <a:t>Two Kubernetes-specific tools developed to solve this problem are the Helm package manager and the Jenkins X pipeline automation tool.</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9212" y="4480832"/>
            <a:ext cx="2095500" cy="2181225"/>
          </a:xfrm>
          <a:prstGeom prst="rect">
            <a:avLst/>
          </a:prstGeom>
        </p:spPr>
      </p:pic>
      <p:sp>
        <p:nvSpPr>
          <p:cNvPr id="5" name="TextBox 4"/>
          <p:cNvSpPr txBox="1"/>
          <p:nvPr/>
        </p:nvSpPr>
        <p:spPr>
          <a:xfrm>
            <a:off x="0" y="802890"/>
            <a:ext cx="1763485" cy="461665"/>
          </a:xfrm>
          <a:prstGeom prst="rect">
            <a:avLst/>
          </a:prstGeom>
          <a:noFill/>
        </p:spPr>
        <p:txBody>
          <a:bodyPr wrap="square" rtlCol="0">
            <a:spAutoFit/>
          </a:bodyPr>
          <a:lstStyle/>
          <a:p>
            <a:r>
              <a:rPr lang="en-US" sz="1200" dirty="0"/>
              <a:t>app definition and development</a:t>
            </a:r>
          </a:p>
        </p:txBody>
      </p:sp>
    </p:spTree>
    <p:extLst>
      <p:ext uri="{BB962C8B-B14F-4D97-AF65-F5344CB8AC3E}">
        <p14:creationId xmlns:p14="http://schemas.microsoft.com/office/powerpoint/2010/main" val="3287414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904244"/>
          </a:xfrm>
        </p:spPr>
        <p:txBody>
          <a:bodyPr/>
          <a:lstStyle/>
          <a:p>
            <a:r>
              <a:rPr lang="en-US" dirty="0" smtClean="0"/>
              <a:t>orchestration </a:t>
            </a:r>
            <a:r>
              <a:rPr lang="en-US" dirty="0"/>
              <a:t>&amp; </a:t>
            </a:r>
            <a:r>
              <a:rPr lang="en-US" dirty="0" smtClean="0"/>
              <a:t>management:</a:t>
            </a:r>
            <a:endParaRPr lang="en-US" dirty="0"/>
          </a:p>
        </p:txBody>
      </p:sp>
      <p:sp>
        <p:nvSpPr>
          <p:cNvPr id="3" name="Content Placeholder 2"/>
          <p:cNvSpPr>
            <a:spLocks noGrp="1"/>
          </p:cNvSpPr>
          <p:nvPr>
            <p:ph idx="1"/>
          </p:nvPr>
        </p:nvSpPr>
        <p:spPr>
          <a:xfrm>
            <a:off x="2589212" y="1702526"/>
            <a:ext cx="8915400" cy="3777622"/>
          </a:xfrm>
        </p:spPr>
        <p:txBody>
          <a:bodyPr/>
          <a:lstStyle/>
          <a:p>
            <a:r>
              <a:rPr lang="en-US" dirty="0"/>
              <a:t>-scheduling &amp; </a:t>
            </a:r>
            <a:r>
              <a:rPr lang="en-US" dirty="0" smtClean="0"/>
              <a:t>orchestration (K8s)</a:t>
            </a:r>
            <a:endParaRPr lang="en-US" dirty="0"/>
          </a:p>
          <a:p>
            <a:r>
              <a:rPr lang="en-US" dirty="0"/>
              <a:t>-coordination &amp; service discovery</a:t>
            </a:r>
          </a:p>
          <a:p>
            <a:r>
              <a:rPr lang="en-US" dirty="0"/>
              <a:t>-remote procedure call</a:t>
            </a:r>
          </a:p>
          <a:p>
            <a:r>
              <a:rPr lang="en-US" dirty="0"/>
              <a:t>-service proxy</a:t>
            </a:r>
          </a:p>
          <a:p>
            <a:r>
              <a:rPr lang="en-US" dirty="0"/>
              <a:t>-</a:t>
            </a:r>
            <a:r>
              <a:rPr lang="en-US" dirty="0" err="1"/>
              <a:t>api</a:t>
            </a:r>
            <a:r>
              <a:rPr lang="en-US" dirty="0"/>
              <a:t> gateway  </a:t>
            </a:r>
          </a:p>
          <a:p>
            <a:r>
              <a:rPr lang="en-US" dirty="0"/>
              <a:t>-service mesh</a:t>
            </a:r>
          </a:p>
        </p:txBody>
      </p:sp>
    </p:spTree>
    <p:extLst>
      <p:ext uri="{BB962C8B-B14F-4D97-AF65-F5344CB8AC3E}">
        <p14:creationId xmlns:p14="http://schemas.microsoft.com/office/powerpoint/2010/main" val="124532573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docProps/app.xml><?xml version="1.0" encoding="utf-8"?>
<Properties xmlns="http://schemas.openxmlformats.org/officeDocument/2006/extended-properties" xmlns:vt="http://schemas.openxmlformats.org/officeDocument/2006/docPropsVTypes">
  <Template>Wisp</Template>
  <TotalTime>514</TotalTime>
  <Words>779</Words>
  <Application>Microsoft Office PowerPoint</Application>
  <PresentationFormat>Widescreen</PresentationFormat>
  <Paragraphs>138</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Century Gothic</vt:lpstr>
      <vt:lpstr>Tahoma</vt:lpstr>
      <vt:lpstr>Wingdings 3</vt:lpstr>
      <vt:lpstr>Wisp</vt:lpstr>
      <vt:lpstr>CNCF</vt:lpstr>
      <vt:lpstr>PowerPoint Presentation</vt:lpstr>
      <vt:lpstr>CNCF TrailMap</vt:lpstr>
      <vt:lpstr>PowerPoint Presentation</vt:lpstr>
      <vt:lpstr>PowerPoint Presentation</vt:lpstr>
      <vt:lpstr>app definition and development :</vt:lpstr>
      <vt:lpstr>Masseging systems or Message-oriented middleware (MOM) </vt:lpstr>
      <vt:lpstr>application deffinition &amp; image build </vt:lpstr>
      <vt:lpstr>orchestration &amp; management:</vt:lpstr>
      <vt:lpstr>coordination &amp; service discovery:</vt:lpstr>
      <vt:lpstr>PowerPoint Presentation</vt:lpstr>
      <vt:lpstr>PowerPoint Presentation</vt:lpstr>
      <vt:lpstr>remote procedure call:</vt:lpstr>
      <vt:lpstr>Service proxy:</vt:lpstr>
      <vt:lpstr>service mesh: </vt:lpstr>
      <vt:lpstr>api gateway:</vt:lpstr>
      <vt:lpstr>popular API gateway features:</vt:lpstr>
      <vt:lpstr>runtime :</vt:lpstr>
      <vt:lpstr>cloud native storage:</vt:lpstr>
      <vt:lpstr> </vt:lpstr>
      <vt:lpstr>container registry:</vt:lpstr>
      <vt:lpstr>platform:</vt:lpstr>
      <vt:lpstr>observability &amp; analysis:</vt:lpstr>
      <vt:lpstr>Serverless: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CNCF</dc:title>
  <dc:creator>saeed</dc:creator>
  <cp:lastModifiedBy>saeed</cp:lastModifiedBy>
  <cp:revision>47</cp:revision>
  <dcterms:created xsi:type="dcterms:W3CDTF">2019-09-17T05:02:59Z</dcterms:created>
  <dcterms:modified xsi:type="dcterms:W3CDTF">2019-09-17T13:37:45Z</dcterms:modified>
</cp:coreProperties>
</file>

<file path=docProps/thumbnail.jpeg>
</file>